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31B9A-191A-4D63-816B-622C632488A9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B9614E-CC16-4617-9422-59C3FA683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206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B9614E-CC16-4617-9422-59C3FA683DD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485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3861049"/>
            <a:ext cx="5637010" cy="207361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МБДОУ Никольский  детский  сад  «Алёнушка» </a:t>
            </a:r>
            <a:r>
              <a:rPr lang="ru-RU" dirty="0" err="1" smtClean="0"/>
              <a:t>Лаишевского</a:t>
            </a:r>
            <a:r>
              <a:rPr lang="ru-RU" dirty="0" smtClean="0"/>
              <a:t>  муниципального  района  РТ</a:t>
            </a:r>
          </a:p>
          <a:p>
            <a:pPr algn="ctr"/>
            <a:r>
              <a:rPr lang="ru-RU" dirty="0" smtClean="0"/>
              <a:t>Воспитатель  первой  квалификационной  категории </a:t>
            </a:r>
          </a:p>
          <a:p>
            <a:pPr algn="ctr"/>
            <a:r>
              <a:rPr lang="ru-RU" sz="2600" b="1" dirty="0" smtClean="0"/>
              <a:t>Семенова  Татьяна  Николаевна </a:t>
            </a:r>
            <a:endParaRPr lang="ru-RU" sz="2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980729"/>
            <a:ext cx="7175351" cy="252028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>
                <a:effectLst/>
              </a:rPr>
              <a:t>«Формирование  эмоционального  отношения  дошкольников  к  социальным  нормам»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(сообщение  для  молодых  специалистов)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32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нушка\Desktop\IMG_65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81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нушка\Desktop\IMG_64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42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ленушка\Desktop\IMG_67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50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4048" y="332657"/>
            <a:ext cx="36004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 нашей  группе  была  сшита  игрушка </a:t>
            </a:r>
            <a:r>
              <a:rPr lang="ru-RU" sz="2800" b="1" dirty="0"/>
              <a:t>"</a:t>
            </a:r>
            <a:r>
              <a:rPr lang="ru-RU" sz="2800" b="1" dirty="0" err="1"/>
              <a:t>мирилка</a:t>
            </a:r>
            <a:r>
              <a:rPr lang="ru-RU" sz="2800" b="1" dirty="0"/>
              <a:t>"</a:t>
            </a:r>
            <a:r>
              <a:rPr lang="ru-RU" sz="2800" dirty="0"/>
              <a:t> –куда  дети  кладут свои  руки  и  произносят  небольшой  забавный  стишок,  чтобы  помириться и  больше  не  ссориться.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836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ленушка\Desktop\IMG_67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330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ленушка\Desktop\IMG_67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60032" y="260648"/>
            <a:ext cx="3600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"Зеркало  моего  настроения" – </a:t>
            </a:r>
            <a:r>
              <a:rPr lang="ru-RU" sz="2800" dirty="0"/>
              <a:t>Если  у  ребёнка  плохое  настроение, он  садится  перед  зеркалом  смотрит  на  себя,  улыбается.  Настроение обязательно  улучшится.</a:t>
            </a:r>
          </a:p>
        </p:txBody>
      </p:sp>
    </p:spTree>
    <p:extLst>
      <p:ext uri="{BB962C8B-B14F-4D97-AF65-F5344CB8AC3E}">
        <p14:creationId xmlns:p14="http://schemas.microsoft.com/office/powerpoint/2010/main" val="3675328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352928" cy="61206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dirty="0"/>
              <a:t>Несомненно, что ведущими факторами в формировании эмоционально-положительного климата ребенка являются </a:t>
            </a:r>
            <a:r>
              <a:rPr lang="ru-RU" sz="4000" b="1" dirty="0"/>
              <a:t>атмосфера жизни семьи</a:t>
            </a:r>
            <a:r>
              <a:rPr lang="ru-RU" sz="4000" dirty="0"/>
              <a:t>, ее уклад, стиль.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99175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8530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329328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/>
              <a:t>« От пятилетнего ребенка до меня – один  шаг, а от  новорожденного до пятилетнего – страшное расстояние</a:t>
            </a:r>
            <a:r>
              <a:rPr lang="ru-RU" dirty="0" smtClean="0"/>
              <a:t>»(</a:t>
            </a:r>
            <a:r>
              <a:rPr lang="ru-RU" dirty="0"/>
              <a:t>Л. Н. </a:t>
            </a:r>
            <a:r>
              <a:rPr lang="ru-RU" dirty="0" smtClean="0"/>
              <a:t>Толстой)</a:t>
            </a:r>
            <a:endParaRPr lang="ru-RU" dirty="0"/>
          </a:p>
        </p:txBody>
      </p:sp>
      <p:pic>
        <p:nvPicPr>
          <p:cNvPr id="1026" name="Picture 2" descr="C:\Users\Аленушка\Desktop\IMG_67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96736"/>
            <a:ext cx="7272784" cy="4844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64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620688"/>
            <a:ext cx="8208912" cy="5760640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b="1" dirty="0"/>
              <a:t>Составляющие эмоционального благополучия</a:t>
            </a:r>
            <a:r>
              <a:rPr lang="ru-RU" b="1" dirty="0" smtClean="0"/>
              <a:t>.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b="1" dirty="0"/>
              <a:t> 1. </a:t>
            </a:r>
            <a:r>
              <a:rPr lang="ru-RU" dirty="0"/>
              <a:t> Для  маленького  ребенка  очень  важно  чувствовать  безопасность окружающего  его  быта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b="1" dirty="0" smtClean="0"/>
              <a:t> 2. </a:t>
            </a:r>
            <a:r>
              <a:rPr lang="ru-RU" dirty="0"/>
              <a:t>Важно,  чтобы  и  в  семье,  и  в  дошкольном  учреждении  требования  были  одинаково  посильными  для  ребенка,  согласованными между  родителями  и  педагогами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b="1" dirty="0" smtClean="0"/>
              <a:t> 3. </a:t>
            </a:r>
            <a:r>
              <a:rPr lang="ru-RU" dirty="0"/>
              <a:t>  Ребенок  развивается  в процессе  общения  </a:t>
            </a:r>
            <a:r>
              <a:rPr lang="ru-RU" dirty="0" smtClean="0"/>
              <a:t>  со </a:t>
            </a:r>
            <a:r>
              <a:rPr lang="ru-RU" dirty="0"/>
              <a:t> </a:t>
            </a:r>
            <a:r>
              <a:rPr lang="ru-RU" dirty="0" smtClean="0"/>
              <a:t>взрослым.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b="1" dirty="0" smtClean="0"/>
              <a:t>4</a:t>
            </a:r>
            <a:r>
              <a:rPr lang="ru-RU" dirty="0" smtClean="0"/>
              <a:t>. </a:t>
            </a:r>
            <a:r>
              <a:rPr lang="ru-RU" dirty="0"/>
              <a:t>с 4-х летнего возраста, сверстник становиться более предпочитаемым и привлекательным партнером по общению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b="1" dirty="0" smtClean="0"/>
              <a:t>5</a:t>
            </a:r>
            <a:r>
              <a:rPr lang="ru-RU" b="1" dirty="0"/>
              <a:t>.</a:t>
            </a:r>
            <a:r>
              <a:rPr lang="ru-RU" dirty="0"/>
              <a:t>  Психическое  и  физическое  здоровье  включает  в  себя  благополучие  в  эмоциональной  и  познавательной  сфере,  развитии характера  и  формировании  личности,  а  также  нервно-психическом состоянии  детей.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90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нушка\Desktop\IMG_67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64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29400" cy="492972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800" b="1" dirty="0"/>
              <a:t>Рекомендации  для  достижения  эмоционального  благополучия в  группе:</a:t>
            </a:r>
            <a:endParaRPr lang="ru-RU" sz="2800" dirty="0"/>
          </a:p>
          <a:p>
            <a:pPr>
              <a:buFontTx/>
              <a:buChar char="-"/>
            </a:pPr>
            <a:r>
              <a:rPr lang="ru-RU" sz="2800" dirty="0" smtClean="0"/>
              <a:t>правильно  </a:t>
            </a:r>
            <a:r>
              <a:rPr lang="ru-RU" sz="2800" dirty="0"/>
              <a:t>организованная 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/>
              <a:t>работа</a:t>
            </a:r>
            <a:r>
              <a:rPr lang="ru-RU" sz="2800" dirty="0" smtClean="0">
                <a:solidFill>
                  <a:schemeClr val="tx1"/>
                </a:solidFill>
              </a:rPr>
              <a:t>  </a:t>
            </a:r>
            <a:r>
              <a:rPr lang="ru-RU" sz="2800" dirty="0" smtClean="0"/>
              <a:t>воспитателя;</a:t>
            </a:r>
          </a:p>
          <a:p>
            <a:pPr>
              <a:buFontTx/>
              <a:buChar char="-"/>
            </a:pPr>
            <a:r>
              <a:rPr lang="ru-RU" sz="2800" dirty="0"/>
              <a:t>воспитатель  </a:t>
            </a:r>
            <a:r>
              <a:rPr lang="ru-RU" sz="2800" dirty="0" smtClean="0"/>
              <a:t>должен  быть  </a:t>
            </a:r>
            <a:r>
              <a:rPr lang="ru-RU" sz="2800" dirty="0"/>
              <a:t>сориентирован  не  столько  на  создание  предметно-развивающей  среды,  </a:t>
            </a:r>
            <a:r>
              <a:rPr lang="ru-RU" sz="2800" dirty="0" smtClean="0"/>
              <a:t>сколько  на  создание </a:t>
            </a:r>
            <a:r>
              <a:rPr lang="ru-RU" sz="2800" dirty="0"/>
              <a:t> </a:t>
            </a:r>
            <a:r>
              <a:rPr lang="ru-RU" sz="2800" b="1" dirty="0"/>
              <a:t>эмоционально-развивающей  среды  </a:t>
            </a:r>
            <a:r>
              <a:rPr lang="ru-RU" sz="2800" dirty="0"/>
              <a:t>в  группе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7781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нушка\Desktop\IMG_67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579382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b="1" dirty="0"/>
              <a:t>Эмоционально - развивающая  среда  включает  в  себя  следующие компоненты:</a:t>
            </a:r>
          </a:p>
          <a:p>
            <a:pPr marL="502920" indent="-457200">
              <a:buAutoNum type="arabicPeriod"/>
            </a:pPr>
            <a:r>
              <a:rPr lang="ru-RU" b="1" dirty="0"/>
              <a:t>В</a:t>
            </a:r>
            <a:r>
              <a:rPr lang="ru-RU" b="1" dirty="0" smtClean="0"/>
              <a:t>заимодействие  </a:t>
            </a:r>
            <a:r>
              <a:rPr lang="ru-RU" b="1" dirty="0"/>
              <a:t>педагога  с детьми</a:t>
            </a:r>
            <a:r>
              <a:rPr lang="ru-RU" b="1" dirty="0" smtClean="0"/>
              <a:t>.</a:t>
            </a:r>
          </a:p>
          <a:p>
            <a:pPr>
              <a:buFontTx/>
              <a:buChar char="-"/>
            </a:pPr>
            <a:r>
              <a:rPr lang="ru-RU" i="1" u="sng" dirty="0" smtClean="0"/>
              <a:t>Контакт  глаз</a:t>
            </a:r>
          </a:p>
          <a:p>
            <a:pPr>
              <a:buFontTx/>
              <a:buChar char="-"/>
            </a:pPr>
            <a:r>
              <a:rPr lang="ru-RU" i="1" u="sng" dirty="0"/>
              <a:t>Ласковый  взгляд</a:t>
            </a:r>
            <a:r>
              <a:rPr lang="ru-RU" u="sng" dirty="0"/>
              <a:t>  </a:t>
            </a:r>
            <a:endParaRPr lang="ru-RU" u="sng" dirty="0" smtClean="0"/>
          </a:p>
          <a:p>
            <a:pPr>
              <a:buFontTx/>
              <a:buChar char="-"/>
            </a:pPr>
            <a:r>
              <a:rPr lang="ru-RU" i="1" u="sng" dirty="0"/>
              <a:t>Физический  контакт</a:t>
            </a:r>
            <a:r>
              <a:rPr lang="ru-RU" dirty="0"/>
              <a:t> </a:t>
            </a:r>
            <a:endParaRPr lang="ru-RU" dirty="0" smtClean="0"/>
          </a:p>
          <a:p>
            <a:pPr>
              <a:buFontTx/>
              <a:buChar char="-"/>
            </a:pPr>
            <a:r>
              <a:rPr lang="ru-RU" i="1" u="sng" dirty="0"/>
              <a:t>Пристальное  внимание</a:t>
            </a:r>
            <a:r>
              <a:rPr lang="ru-RU" dirty="0"/>
              <a:t> </a:t>
            </a:r>
            <a:endParaRPr lang="ru-RU" dirty="0" smtClean="0"/>
          </a:p>
          <a:p>
            <a:pPr marL="45720" indent="0">
              <a:buNone/>
            </a:pPr>
            <a:r>
              <a:rPr lang="ru-RU" sz="2500" b="1" dirty="0" smtClean="0">
                <a:solidFill>
                  <a:schemeClr val="accent6">
                    <a:lumMod val="75000"/>
                  </a:schemeClr>
                </a:solidFill>
              </a:rPr>
              <a:t>2. </a:t>
            </a:r>
            <a:r>
              <a:rPr lang="ru-RU" b="1" dirty="0"/>
              <a:t>О</a:t>
            </a:r>
            <a:r>
              <a:rPr lang="ru-RU" b="1" dirty="0" smtClean="0"/>
              <a:t>формление  </a:t>
            </a:r>
            <a:r>
              <a:rPr lang="ru-RU" b="1" dirty="0"/>
              <a:t>интерьера  группового </a:t>
            </a:r>
            <a:r>
              <a:rPr lang="ru-RU" b="1" dirty="0" smtClean="0"/>
              <a:t>помещения. </a:t>
            </a:r>
          </a:p>
          <a:p>
            <a:pPr marL="45720" indent="0">
              <a:buNone/>
            </a:pPr>
            <a:r>
              <a:rPr lang="ru-RU" sz="2500" b="1" dirty="0" smtClean="0">
                <a:solidFill>
                  <a:schemeClr val="accent6">
                    <a:lumMod val="75000"/>
                  </a:schemeClr>
                </a:solidFill>
              </a:rPr>
              <a:t>3. </a:t>
            </a:r>
            <a:r>
              <a:rPr lang="ru-RU" b="1" dirty="0"/>
              <a:t>С</a:t>
            </a:r>
            <a:r>
              <a:rPr lang="ru-RU" b="1" dirty="0" smtClean="0"/>
              <a:t>табильность </a:t>
            </a:r>
            <a:r>
              <a:rPr lang="ru-RU" b="1" dirty="0"/>
              <a:t>окружающей среды</a:t>
            </a:r>
            <a:r>
              <a:rPr lang="ru-RU" dirty="0"/>
              <a:t>, способствующая устойчивому чувству безопасности и эмоциональному </a:t>
            </a:r>
            <a:r>
              <a:rPr lang="ru-RU" dirty="0" smtClean="0"/>
              <a:t>комфорту.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500" b="1" dirty="0" smtClean="0">
                <a:solidFill>
                  <a:schemeClr val="accent6">
                    <a:lumMod val="75000"/>
                  </a:schemeClr>
                </a:solidFill>
              </a:rPr>
              <a:t>4. </a:t>
            </a:r>
            <a:r>
              <a:rPr lang="ru-RU" b="1" dirty="0"/>
              <a:t>Э</a:t>
            </a:r>
            <a:r>
              <a:rPr lang="ru-RU" b="1" dirty="0" smtClean="0"/>
              <a:t>моционально-активизирующая </a:t>
            </a:r>
            <a:r>
              <a:rPr lang="ru-RU" b="1" dirty="0"/>
              <a:t>совместная деятельность воспитателя с детьми.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0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нушка\Desktop\IMG_65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83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Аленушка\Desktop\IMG_6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49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</TotalTime>
  <Words>143</Words>
  <Application>Microsoft Office PowerPoint</Application>
  <PresentationFormat>Экран (4:3)</PresentationFormat>
  <Paragraphs>29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«Формирование  эмоционального  отношения  дошкольников  к  социальным  нормам» (сообщение  для  молодых  специалистов)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 эмоционального  отношения  дошкольников  к  социальным  нормам» (сообщение  для  молодых  специалистов) </dc:title>
  <dc:creator>Аленушка</dc:creator>
  <cp:lastModifiedBy>Аленушка</cp:lastModifiedBy>
  <cp:revision>17</cp:revision>
  <dcterms:created xsi:type="dcterms:W3CDTF">2015-04-09T03:38:32Z</dcterms:created>
  <dcterms:modified xsi:type="dcterms:W3CDTF">2015-04-09T04:54:43Z</dcterms:modified>
</cp:coreProperties>
</file>